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351" r:id="rId2"/>
    <p:sldId id="267" r:id="rId3"/>
    <p:sldId id="271" r:id="rId4"/>
    <p:sldId id="352" r:id="rId5"/>
    <p:sldId id="273" r:id="rId6"/>
    <p:sldId id="278" r:id="rId7"/>
    <p:sldId id="272" r:id="rId8"/>
    <p:sldId id="277" r:id="rId9"/>
    <p:sldId id="276" r:id="rId10"/>
    <p:sldId id="275" r:id="rId11"/>
    <p:sldId id="274"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1E1786-DDD5-45F6-A672-7F40B5741560}"/>
              </a:ext>
            </a:extLst>
          </p:cNvPr>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r>
              <a:rPr lang="en-US" sz="1000">
                <a:latin typeface="Arial" panose="020B0604020202020204" pitchFamily="34" charset="0"/>
                <a:cs typeface="Arial" panose="020B0604020202020204" pitchFamily="34" charset="0"/>
              </a:rPr>
              <a:t>Class – A Study Of The Psalms (16)</a:t>
            </a:r>
          </a:p>
        </p:txBody>
      </p:sp>
      <p:sp>
        <p:nvSpPr>
          <p:cNvPr id="3" name="Date Placeholder 2">
            <a:extLst>
              <a:ext uri="{FF2B5EF4-FFF2-40B4-BE49-F238E27FC236}">
                <a16:creationId xmlns:a16="http://schemas.microsoft.com/office/drawing/2014/main" id="{0CCE6D93-3382-444D-BD87-73CCBD8130B3}"/>
              </a:ext>
            </a:extLst>
          </p:cNvPr>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r>
              <a:rPr lang="en-US" sz="1000">
                <a:latin typeface="Arial" panose="020B0604020202020204" pitchFamily="34" charset="0"/>
                <a:cs typeface="Arial" panose="020B0604020202020204" pitchFamily="34" charset="0"/>
              </a:rPr>
              <a:t>3/27/2022 am class</a:t>
            </a:r>
          </a:p>
        </p:txBody>
      </p:sp>
      <p:sp>
        <p:nvSpPr>
          <p:cNvPr id="4" name="Footer Placeholder 3">
            <a:extLst>
              <a:ext uri="{FF2B5EF4-FFF2-40B4-BE49-F238E27FC236}">
                <a16:creationId xmlns:a16="http://schemas.microsoft.com/office/drawing/2014/main" id="{B95361BE-1436-4C0B-80F7-B9CB05FDA251}"/>
              </a:ext>
            </a:extLst>
          </p:cNvPr>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E524C754-7EE4-4BBB-9E2B-DD2CF7BF6434}"/>
              </a:ext>
            </a:extLst>
          </p:cNvPr>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2C38017B-9A4A-47DF-B278-DC27B4495390}"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66623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r>
              <a:rPr lang="en-US"/>
              <a:t>Class – A Study Of The Psalms (16)</a:t>
            </a:r>
          </a:p>
        </p:txBody>
      </p:sp>
      <p:sp>
        <p:nvSpPr>
          <p:cNvPr id="3" name="Date Placeholder 2"/>
          <p:cNvSpPr>
            <a:spLocks noGrp="1"/>
          </p:cNvSpPr>
          <p:nvPr>
            <p:ph type="dt" idx="1"/>
          </p:nvPr>
        </p:nvSpPr>
        <p:spPr>
          <a:xfrm>
            <a:off x="4143209" y="0"/>
            <a:ext cx="3170357" cy="480547"/>
          </a:xfrm>
          <a:prstGeom prst="rect">
            <a:avLst/>
          </a:prstGeom>
        </p:spPr>
        <p:txBody>
          <a:bodyPr vert="horz" lIns="93790" tIns="46895" rIns="93790" bIns="46895" rtlCol="0"/>
          <a:lstStyle>
            <a:lvl1pPr algn="r">
              <a:defRPr sz="1200"/>
            </a:lvl1pPr>
          </a:lstStyle>
          <a:p>
            <a:r>
              <a:rPr lang="en-US"/>
              <a:t>3/27/2022 am class</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3790" tIns="46895" rIns="93790" bIns="46895" rtlCol="0" anchor="ctr"/>
          <a:lstStyle/>
          <a:p>
            <a:endParaRPr lang="en-US"/>
          </a:p>
        </p:txBody>
      </p:sp>
      <p:sp>
        <p:nvSpPr>
          <p:cNvPr id="5" name="Notes Placeholder 4"/>
          <p:cNvSpPr>
            <a:spLocks noGrp="1"/>
          </p:cNvSpPr>
          <p:nvPr>
            <p:ph type="body" sz="quarter" idx="3"/>
          </p:nvPr>
        </p:nvSpPr>
        <p:spPr>
          <a:xfrm>
            <a:off x="730867" y="4620395"/>
            <a:ext cx="5853468" cy="3781062"/>
          </a:xfrm>
          <a:prstGeom prst="rect">
            <a:avLst/>
          </a:prstGeom>
        </p:spPr>
        <p:txBody>
          <a:bodyPr vert="horz" lIns="93790" tIns="46895" rIns="93790" bIns="468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653"/>
            <a:ext cx="3170357" cy="480547"/>
          </a:xfrm>
          <a:prstGeom prst="rect">
            <a:avLst/>
          </a:prstGeom>
        </p:spPr>
        <p:txBody>
          <a:bodyPr vert="horz" lIns="93790" tIns="46895" rIns="93790" bIns="46895"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209" y="9120653"/>
            <a:ext cx="3170357" cy="480547"/>
          </a:xfrm>
          <a:prstGeom prst="rect">
            <a:avLst/>
          </a:prstGeom>
        </p:spPr>
        <p:txBody>
          <a:bodyPr vert="horz" lIns="93790" tIns="46895" rIns="93790" bIns="46895" rtlCol="0" anchor="b"/>
          <a:lstStyle>
            <a:lvl1pPr algn="r">
              <a:defRPr sz="1200"/>
            </a:lvl1pPr>
          </a:lstStyle>
          <a:p>
            <a:fld id="{B9CA2748-C51D-48C2-B226-3EFF09E024F5}" type="slidenum">
              <a:rPr lang="en-US" smtClean="0"/>
              <a:t>‹#›</a:t>
            </a:fld>
            <a:endParaRPr lang="en-US"/>
          </a:p>
        </p:txBody>
      </p:sp>
    </p:spTree>
    <p:extLst>
      <p:ext uri="{BB962C8B-B14F-4D97-AF65-F5344CB8AC3E}">
        <p14:creationId xmlns:p14="http://schemas.microsoft.com/office/powerpoint/2010/main" val="8811542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7" y="14"/>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7172"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sz="1800"/>
              </a:p>
            </p:txBody>
          </p:sp>
          <p:sp>
            <p:nvSpPr>
              <p:cNvPr id="7173"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sz="1800"/>
              </a:p>
            </p:txBody>
          </p:sp>
          <p:sp>
            <p:nvSpPr>
              <p:cNvPr id="7174"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sz="1800"/>
              </a:p>
            </p:txBody>
          </p:sp>
          <p:sp>
            <p:nvSpPr>
              <p:cNvPr id="7175"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sz="1800"/>
              </a:p>
            </p:txBody>
          </p:sp>
          <p:sp>
            <p:nvSpPr>
              <p:cNvPr id="7176"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sz="1800"/>
              </a:p>
            </p:txBody>
          </p:sp>
        </p:grpSp>
        <p:sp>
          <p:nvSpPr>
            <p:cNvPr id="7177"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1800"/>
            </a:p>
          </p:txBody>
        </p:sp>
        <p:sp>
          <p:nvSpPr>
            <p:cNvPr id="7178"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grpSp>
      <p:sp>
        <p:nvSpPr>
          <p:cNvPr id="7179" name="Rectangle 11"/>
          <p:cNvSpPr>
            <a:spLocks noGrp="1" noChangeArrowheads="1"/>
          </p:cNvSpPr>
          <p:nvPr>
            <p:ph type="ctrTitle" sz="quarter"/>
          </p:nvPr>
        </p:nvSpPr>
        <p:spPr>
          <a:xfrm>
            <a:off x="685800" y="1736739"/>
            <a:ext cx="7772400" cy="1920875"/>
          </a:xfrm>
        </p:spPr>
        <p:txBody>
          <a:bodyPr/>
          <a:lstStyle>
            <a:lvl1pPr>
              <a:defRPr sz="6000"/>
            </a:lvl1pPr>
          </a:lstStyle>
          <a:p>
            <a:r>
              <a:rPr lang="en-US"/>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81" name="Rectangle 13"/>
          <p:cNvSpPr>
            <a:spLocks noGrp="1" noChangeArrowheads="1"/>
          </p:cNvSpPr>
          <p:nvPr>
            <p:ph type="dt" sz="quarter" idx="2"/>
          </p:nvPr>
        </p:nvSpPr>
        <p:spPr>
          <a:xfrm>
            <a:off x="457200" y="6248400"/>
            <a:ext cx="2133600" cy="476250"/>
          </a:xfrm>
        </p:spPr>
        <p:txBody>
          <a:bodyPr/>
          <a:lstStyle>
            <a:lvl1pPr>
              <a:defRPr/>
            </a:lvl1pPr>
          </a:lstStyle>
          <a:p>
            <a:fld id="{6C7E2EF4-5054-4F7C-91C9-E35CC996D3E7}" type="datetimeFigureOut">
              <a:rPr lang="en-US" smtClean="0"/>
              <a:pPr/>
              <a:t>4/2/2022</a:t>
            </a:fld>
            <a:endParaRPr lang="en-US"/>
          </a:p>
        </p:txBody>
      </p:sp>
      <p:sp>
        <p:nvSpPr>
          <p:cNvPr id="7182"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7183" name="Rectangle 15"/>
          <p:cNvSpPr>
            <a:spLocks noGrp="1" noChangeArrowheads="1"/>
          </p:cNvSpPr>
          <p:nvPr>
            <p:ph type="sldNum" sz="quarter" idx="4"/>
          </p:nvPr>
        </p:nvSpPr>
        <p:spPr>
          <a:xfrm>
            <a:off x="6553200" y="6254750"/>
            <a:ext cx="2133600" cy="476250"/>
          </a:xfrm>
        </p:spPr>
        <p:txBody>
          <a:bodyPr/>
          <a:lstStyle>
            <a:lvl1pPr>
              <a:defRPr/>
            </a:lvl1pPr>
          </a:lstStyle>
          <a:p>
            <a:fld id="{34A3E3A3-8F81-4314-90CE-9C987AD01EF2}" type="slidenum">
              <a:rPr lang="en-US" smtClean="0"/>
              <a:pPr/>
              <a:t>‹#›</a:t>
            </a:fld>
            <a:endParaRPr lang="en-US"/>
          </a:p>
        </p:txBody>
      </p:sp>
    </p:spTree>
    <p:extLst>
      <p:ext uri="{BB962C8B-B14F-4D97-AF65-F5344CB8AC3E}">
        <p14:creationId xmlns:p14="http://schemas.microsoft.com/office/powerpoint/2010/main" val="374539374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5" name="Slide Number Placeholder 4"/>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472298077"/>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5" name="Slide Number Placeholder 4"/>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457776618"/>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6"/>
            <a:ext cx="4038600" cy="4525963"/>
          </a:xfrm>
        </p:spPr>
        <p:txBody>
          <a:bodyPr/>
          <a:lstStyle/>
          <a:p>
            <a:r>
              <a:rPr lang="en-US"/>
              <a:t>Click icon to add clip art</a:t>
            </a:r>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6C7E2EF4-5054-4F7C-91C9-E35CC996D3E7}" type="datetimeFigureOut">
              <a:rPr lang="en-US" smtClean="0"/>
              <a:pPr/>
              <a:t>4/2/2022</a:t>
            </a:fld>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34A3E3A3-8F81-4314-90CE-9C987AD01EF2}" type="slidenum">
              <a:rPr lang="en-US" smtClean="0"/>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4082342568"/>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5" name="Slide Number Placeholder 4"/>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59603021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5" name="Slide Number Placeholder 4"/>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047091084"/>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6" name="Slide Number Placeholder 5"/>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85026794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8" name="Slide Number Placeholder 7"/>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72072543"/>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4" name="Slide Number Placeholder 3"/>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873461528"/>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3" name="Slide Number Placeholder 2"/>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87944186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6" name="Slide Number Placeholder 5"/>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145482733"/>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C7E2EF4-5054-4F7C-91C9-E35CC996D3E7}" type="datetimeFigureOut">
              <a:rPr lang="en-US" smtClean="0"/>
              <a:pPr/>
              <a:t>4/2/2022</a:t>
            </a:fld>
            <a:endParaRPr lang="en-US"/>
          </a:p>
        </p:txBody>
      </p:sp>
      <p:sp>
        <p:nvSpPr>
          <p:cNvPr id="6" name="Slide Number Placeholder 5"/>
          <p:cNvSpPr>
            <a:spLocks noGrp="1"/>
          </p:cNvSpPr>
          <p:nvPr>
            <p:ph type="sldNum" sz="quarter" idx="11"/>
          </p:nvPr>
        </p:nvSpPr>
        <p:spPr/>
        <p:txBody>
          <a:bodyPr/>
          <a:lstStyle>
            <a:lvl1pPr>
              <a:defRPr/>
            </a:lvl1pPr>
          </a:lstStyle>
          <a:p>
            <a:fld id="{34A3E3A3-8F81-4314-90CE-9C987AD01EF2}"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85492911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fld id="{6C7E2EF4-5054-4F7C-91C9-E35CC996D3E7}" type="datetimeFigureOut">
              <a:rPr lang="en-US" smtClean="0"/>
              <a:pPr/>
              <a:t>4/2/2022</a:t>
            </a:fld>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4A3E3A3-8F81-4314-90CE-9C987AD01EF2}" type="slidenum">
              <a:rPr lang="en-US" smtClean="0"/>
              <a:pPr/>
              <a:t>‹#›</a:t>
            </a:fld>
            <a:endParaRPr lang="en-US"/>
          </a:p>
        </p:txBody>
      </p:sp>
      <p:grpSp>
        <p:nvGrpSpPr>
          <p:cNvPr id="2" name="Group 4"/>
          <p:cNvGrpSpPr>
            <a:grpSpLocks/>
          </p:cNvGrpSpPr>
          <p:nvPr/>
        </p:nvGrpSpPr>
        <p:grpSpPr bwMode="auto">
          <a:xfrm>
            <a:off x="7" y="14"/>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sz="1800"/>
              </a:p>
            </p:txBody>
          </p:sp>
          <p:sp>
            <p:nvSpPr>
              <p:cNvPr id="61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sz="1800"/>
              </a:p>
            </p:txBody>
          </p:sp>
          <p:sp>
            <p:nvSpPr>
              <p:cNvPr id="61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sz="1800"/>
              </a:p>
            </p:txBody>
          </p:sp>
          <p:sp>
            <p:nvSpPr>
              <p:cNvPr id="61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sz="1800"/>
              </a:p>
            </p:txBody>
          </p:sp>
          <p:sp>
            <p:nvSpPr>
              <p:cNvPr id="61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sz="1800"/>
              </a:p>
            </p:txBody>
          </p:sp>
        </p:grpSp>
        <p:sp>
          <p:nvSpPr>
            <p:cNvPr id="61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1800"/>
            </a:p>
          </p:txBody>
        </p:sp>
        <p:sp>
          <p:nvSpPr>
            <p:cNvPr id="61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grpSp>
      <p:sp>
        <p:nvSpPr>
          <p:cNvPr id="61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6159" name="Rectangle 15"/>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48549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thruBlk="1"/>
  </p:transition>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usixmatch.com/" TargetMode="External"/><Relationship Id="rId2" Type="http://schemas.openxmlformats.org/officeDocument/2006/relationships/hyperlink" Target="https://www.google.com/search?sxsrf=APq-WBtNoN3_mhErByszQLhHRIan0rliuA:1648389613605&amp;q=Gaither+Vocal+Band&amp;stick=H4sIAAAAAAAAAONgVuLSz9U3MMwpqzQqW8Qq5J6YWZKRWqQQlp-cmKPglJiXAgAIw46bIwAAAA&amp;sa=X&amp;ved=2ahUKEwiz-vrqueb2AhWnD0QIHXzKCS0QMXoECAkQA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FD42-A963-4CCE-B7E9-42F50985950B}"/>
              </a:ext>
            </a:extLst>
          </p:cNvPr>
          <p:cNvSpPr>
            <a:spLocks noGrp="1"/>
          </p:cNvSpPr>
          <p:nvPr>
            <p:ph type="ctrTitle" sz="quarter"/>
          </p:nvPr>
        </p:nvSpPr>
        <p:spPr>
          <a:xfrm>
            <a:off x="685800" y="1501910"/>
            <a:ext cx="7772400" cy="2677656"/>
          </a:xfrm>
        </p:spPr>
        <p:txBody>
          <a:bodyPr>
            <a:spAutoFit/>
          </a:bodyPr>
          <a:lstStyle/>
          <a:p>
            <a:pPr>
              <a:spcBef>
                <a:spcPts val="0"/>
              </a:spcBef>
              <a:spcAft>
                <a:spcPts val="0"/>
              </a:spcAft>
            </a:pPr>
            <a:r>
              <a:rPr lang="en-US" sz="4400" dirty="0">
                <a:solidFill>
                  <a:schemeClr val="tx1"/>
                </a:solidFill>
                <a:latin typeface="Arial" panose="020B0604020202020204" pitchFamily="34" charset="0"/>
                <a:ea typeface="Arial" panose="020B0604020202020204" pitchFamily="34" charset="0"/>
                <a:cs typeface="Times New Roman" panose="02020603050405020304" pitchFamily="18" charset="0"/>
              </a:rPr>
              <a:t>Studying the Psalms</a:t>
            </a:r>
            <a:br>
              <a:rPr lang="en-US" sz="4400" dirty="0">
                <a:solidFill>
                  <a:schemeClr val="tx1"/>
                </a:solidFill>
                <a:latin typeface="Arial" panose="020B0604020202020204" pitchFamily="34" charset="0"/>
                <a:ea typeface="Arial" panose="020B0604020202020204" pitchFamily="34" charset="0"/>
                <a:cs typeface="Times New Roman" panose="02020603050405020304" pitchFamily="18" charset="0"/>
              </a:rPr>
            </a:br>
            <a:r>
              <a:rPr lang="en-US" sz="4400" b="0" dirty="0">
                <a:solidFill>
                  <a:schemeClr val="tx1"/>
                </a:solidFill>
                <a:latin typeface="Arial" panose="020B0604020202020204" pitchFamily="34" charset="0"/>
                <a:ea typeface="Arial" panose="020B0604020202020204" pitchFamily="34" charset="0"/>
                <a:cs typeface="Times New Roman" panose="02020603050405020304" pitchFamily="18" charset="0"/>
              </a:rPr>
              <a:t>“</a:t>
            </a:r>
            <a:r>
              <a:rPr lang="en-US" sz="4400" dirty="0">
                <a:solidFill>
                  <a:schemeClr val="tx1"/>
                </a:solidFill>
                <a:latin typeface="Arial" panose="020B0604020202020204" pitchFamily="34" charset="0"/>
                <a:ea typeface="Arial" panose="020B0604020202020204" pitchFamily="34" charset="0"/>
                <a:cs typeface="Times New Roman" panose="02020603050405020304" pitchFamily="18" charset="0"/>
              </a:rPr>
              <a:t>Psalms of Praise</a:t>
            </a:r>
            <a:r>
              <a:rPr lang="en-US" sz="4400" b="0" dirty="0">
                <a:solidFill>
                  <a:schemeClr val="tx1"/>
                </a:solidFill>
                <a:latin typeface="Arial" panose="020B0604020202020204" pitchFamily="34" charset="0"/>
                <a:ea typeface="Arial" panose="020B0604020202020204" pitchFamily="34" charset="0"/>
                <a:cs typeface="Times New Roman" panose="02020603050405020304" pitchFamily="18" charset="0"/>
              </a:rPr>
              <a:t>”</a:t>
            </a:r>
            <a:br>
              <a:rPr lang="en-US" sz="4400" dirty="0">
                <a:solidFill>
                  <a:schemeClr val="tx1"/>
                </a:solidFill>
                <a:latin typeface="Arial" panose="020B0604020202020204" pitchFamily="34" charset="0"/>
                <a:ea typeface="Arial" panose="020B0604020202020204" pitchFamily="34" charset="0"/>
                <a:cs typeface="Times New Roman" panose="02020603050405020304" pitchFamily="18" charset="0"/>
              </a:rPr>
            </a:br>
            <a:br>
              <a:rPr lang="en-US" sz="3200" dirty="0">
                <a:solidFill>
                  <a:schemeClr val="tx1"/>
                </a:solidFill>
                <a:latin typeface="Times New Roman" panose="02020603050405020304" pitchFamily="18" charset="0"/>
                <a:ea typeface="PMingLiU" panose="02020500000000000000" pitchFamily="18" charset="-120"/>
              </a:rPr>
            </a:br>
            <a:r>
              <a:rPr lang="en-US" sz="4800" dirty="0">
                <a:solidFill>
                  <a:schemeClr val="tx1"/>
                </a:solidFill>
                <a:latin typeface="Times New Roman" panose="02020603050405020304" pitchFamily="18" charset="0"/>
                <a:ea typeface="PMingLiU" panose="02020500000000000000" pitchFamily="18" charset="-120"/>
              </a:rPr>
              <a:t>Psalms 65 (continued)</a:t>
            </a:r>
            <a:endParaRPr lang="en-US" dirty="0">
              <a:solidFill>
                <a:schemeClr val="tx1"/>
              </a:solidFill>
            </a:endParaRPr>
          </a:p>
        </p:txBody>
      </p:sp>
      <p:sp>
        <p:nvSpPr>
          <p:cNvPr id="4" name="TextBox 3">
            <a:extLst>
              <a:ext uri="{FF2B5EF4-FFF2-40B4-BE49-F238E27FC236}">
                <a16:creationId xmlns:a16="http://schemas.microsoft.com/office/drawing/2014/main" id="{4A46EE66-57DE-4101-BAC0-6065F6D48EA7}"/>
              </a:ext>
            </a:extLst>
          </p:cNvPr>
          <p:cNvSpPr txBox="1"/>
          <p:nvPr/>
        </p:nvSpPr>
        <p:spPr>
          <a:xfrm>
            <a:off x="3258181" y="5924562"/>
            <a:ext cx="237597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March 27, 2022</a:t>
            </a:r>
          </a:p>
        </p:txBody>
      </p:sp>
    </p:spTree>
    <p:extLst>
      <p:ext uri="{BB962C8B-B14F-4D97-AF65-F5344CB8AC3E}">
        <p14:creationId xmlns:p14="http://schemas.microsoft.com/office/powerpoint/2010/main" val="2065952301"/>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122547" y="1762104"/>
            <a:ext cx="8898906" cy="2062103"/>
          </a:xfrm>
        </p:spPr>
        <p:txBody>
          <a:bodyPr wrap="square">
            <a:spAutoFit/>
          </a:bodyPr>
          <a:lstStyle/>
          <a:p>
            <a:pPr marL="0" indent="0">
              <a:spcBef>
                <a:spcPts val="0"/>
              </a:spcBef>
              <a:buNone/>
            </a:pPr>
            <a:r>
              <a:rPr lang="en-US" dirty="0">
                <a:effectLst>
                  <a:outerShdw blurRad="38100" dist="38100" dir="2700000" algn="tl">
                    <a:srgbClr val="000000">
                      <a:alpha val="43137"/>
                    </a:srgbClr>
                  </a:outerShdw>
                </a:effectLst>
              </a:rPr>
              <a:t>God’s provisions for His people. Verses 9-13</a:t>
            </a:r>
          </a:p>
          <a:p>
            <a:pPr marL="0" indent="0">
              <a:spcBef>
                <a:spcPts val="0"/>
              </a:spcBef>
              <a:buNone/>
            </a:pPr>
            <a:r>
              <a:rPr lang="en-US" dirty="0">
                <a:effectLst>
                  <a:outerShdw blurRad="38100" dist="38100" dir="2700000" algn="tl">
                    <a:srgbClr val="000000">
                      <a:alpha val="43137"/>
                    </a:srgbClr>
                  </a:outerShdw>
                </a:effectLst>
              </a:rPr>
              <a:t>Psalms 65:13, </a:t>
            </a:r>
            <a:r>
              <a:rPr lang="en-US" i="1" dirty="0">
                <a:effectLst>
                  <a:outerShdw blurRad="38100" dist="38100" dir="2700000" algn="tl">
                    <a:srgbClr val="000000">
                      <a:alpha val="43137"/>
                    </a:srgbClr>
                  </a:outerShdw>
                </a:effectLst>
              </a:rPr>
              <a:t>“The pastures are clothed with flocks; the valleys also are covered over with grain; they shout for joy, they also sing.”</a:t>
            </a:r>
          </a:p>
        </p:txBody>
      </p:sp>
      <p:pic>
        <p:nvPicPr>
          <p:cNvPr id="4" name="Picture 3">
            <a:extLst>
              <a:ext uri="{FF2B5EF4-FFF2-40B4-BE49-F238E27FC236}">
                <a16:creationId xmlns:a16="http://schemas.microsoft.com/office/drawing/2014/main" id="{D233BC36-2320-47BF-A302-A7892CCB6D6E}"/>
              </a:ext>
            </a:extLst>
          </p:cNvPr>
          <p:cNvPicPr>
            <a:picLocks noChangeAspect="1"/>
          </p:cNvPicPr>
          <p:nvPr/>
        </p:nvPicPr>
        <p:blipFill>
          <a:blip r:embed="rId2"/>
          <a:stretch>
            <a:fillRect/>
          </a:stretch>
        </p:blipFill>
        <p:spPr>
          <a:xfrm>
            <a:off x="209551" y="3749697"/>
            <a:ext cx="4876800" cy="3095625"/>
          </a:xfrm>
          <a:prstGeom prst="rect">
            <a:avLst/>
          </a:prstGeom>
        </p:spPr>
      </p:pic>
      <p:sp>
        <p:nvSpPr>
          <p:cNvPr id="5" name="TextBox 4">
            <a:extLst>
              <a:ext uri="{FF2B5EF4-FFF2-40B4-BE49-F238E27FC236}">
                <a16:creationId xmlns:a16="http://schemas.microsoft.com/office/drawing/2014/main" id="{E9DF7697-9F1E-4147-989E-9A41A99ACAAE}"/>
              </a:ext>
            </a:extLst>
          </p:cNvPr>
          <p:cNvSpPr txBox="1"/>
          <p:nvPr/>
        </p:nvSpPr>
        <p:spPr>
          <a:xfrm>
            <a:off x="5305425" y="3391292"/>
            <a:ext cx="3629024" cy="3416320"/>
          </a:xfrm>
          <a:prstGeom prst="rect">
            <a:avLst/>
          </a:prstGeom>
          <a:noFill/>
        </p:spPr>
        <p:txBody>
          <a:bodyPr wrap="square" rtlCol="0">
            <a:spAutoFit/>
          </a:bodyPr>
          <a:lstStyle/>
          <a:p>
            <a:pPr defTabSz="457200">
              <a:defRPr/>
            </a:pPr>
            <a:r>
              <a:rPr lang="en-US" sz="2400" dirty="0">
                <a:effectLst>
                  <a:outerShdw blurRad="38100" dist="38100" dir="2700000" algn="tl">
                    <a:srgbClr val="000000">
                      <a:alpha val="43137"/>
                    </a:srgbClr>
                  </a:outerShdw>
                </a:effectLst>
                <a:latin typeface="Garamond" panose="02020404030301010803" pitchFamily="18" charset="0"/>
              </a:rPr>
              <a:t>The pastures of the wilderness were the places where flocks</a:t>
            </a:r>
          </a:p>
          <a:p>
            <a:pPr defTabSz="457200">
              <a:defRPr/>
            </a:pPr>
            <a:r>
              <a:rPr lang="en-US" sz="2400" dirty="0">
                <a:effectLst>
                  <a:outerShdw blurRad="38100" dist="38100" dir="2700000" algn="tl">
                    <a:srgbClr val="000000">
                      <a:alpha val="43137"/>
                    </a:srgbClr>
                  </a:outerShdw>
                </a:effectLst>
                <a:latin typeface="Garamond" panose="02020404030301010803" pitchFamily="18" charset="0"/>
              </a:rPr>
              <a:t>grazed (Luke 15:4;</a:t>
            </a:r>
            <a:br>
              <a:rPr lang="en-US" sz="2400" dirty="0">
                <a:effectLst>
                  <a:outerShdw blurRad="38100" dist="38100" dir="2700000" algn="tl">
                    <a:srgbClr val="000000">
                      <a:alpha val="43137"/>
                    </a:srgbClr>
                  </a:outerShdw>
                </a:effectLst>
                <a:latin typeface="Garamond" panose="02020404030301010803" pitchFamily="18" charset="0"/>
              </a:rPr>
            </a:br>
            <a:r>
              <a:rPr lang="en-US" sz="2400" dirty="0">
                <a:effectLst>
                  <a:outerShdw blurRad="38100" dist="38100" dir="2700000" algn="tl">
                    <a:srgbClr val="000000">
                      <a:alpha val="43137"/>
                    </a:srgbClr>
                  </a:outerShdw>
                </a:effectLst>
                <a:latin typeface="Garamond" panose="02020404030301010803" pitchFamily="18" charset="0"/>
              </a:rPr>
              <a:t>1 Samuel 25:1-4) – so, when God watered the pastures</a:t>
            </a:r>
          </a:p>
          <a:p>
            <a:pPr defTabSz="457200">
              <a:defRPr/>
            </a:pPr>
            <a:r>
              <a:rPr lang="en-US" sz="2400" dirty="0">
                <a:effectLst>
                  <a:outerShdw blurRad="38100" dist="38100" dir="2700000" algn="tl">
                    <a:srgbClr val="000000">
                      <a:alpha val="43137"/>
                    </a:srgbClr>
                  </a:outerShdw>
                </a:effectLst>
                <a:latin typeface="Garamond" panose="02020404030301010803" pitchFamily="18" charset="0"/>
              </a:rPr>
              <a:t>abundantly (verses 9-11), the pastures would become clothed with flocks.</a:t>
            </a:r>
          </a:p>
        </p:txBody>
      </p:sp>
      <p:sp>
        <p:nvSpPr>
          <p:cNvPr id="8" name="Title 1">
            <a:extLst>
              <a:ext uri="{FF2B5EF4-FFF2-40B4-BE49-F238E27FC236}">
                <a16:creationId xmlns:a16="http://schemas.microsoft.com/office/drawing/2014/main" id="{7ABC833E-E5E3-4D91-BFEF-3B897BFEDB8C}"/>
              </a:ext>
            </a:extLst>
          </p:cNvPr>
          <p:cNvSpPr>
            <a:spLocks noGrp="1"/>
          </p:cNvSpPr>
          <p:nvPr>
            <p:ph type="title"/>
          </p:nvPr>
        </p:nvSpPr>
        <p:spPr>
          <a:xfrm>
            <a:off x="122547" y="46325"/>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Tree>
    <p:extLst>
      <p:ext uri="{BB962C8B-B14F-4D97-AF65-F5344CB8AC3E}">
        <p14:creationId xmlns:p14="http://schemas.microsoft.com/office/powerpoint/2010/main" val="3334817625"/>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122547" y="2141536"/>
            <a:ext cx="8898905" cy="4499693"/>
          </a:xfrm>
        </p:spPr>
        <p:txBody>
          <a:bodyPr wrap="square">
            <a:spAutoFit/>
          </a:bodyPr>
          <a:lstStyle/>
          <a:p>
            <a:pPr marL="0" indent="0">
              <a:buNone/>
            </a:pPr>
            <a:r>
              <a:rPr lang="en-US" dirty="0">
                <a:effectLst>
                  <a:outerShdw blurRad="38100" dist="38100" dir="2700000" algn="tl">
                    <a:srgbClr val="000000">
                      <a:alpha val="43137"/>
                    </a:srgbClr>
                  </a:outerShdw>
                </a:effectLst>
              </a:rPr>
              <a:t>God’s provisions for His people. Verses 9-13</a:t>
            </a:r>
          </a:p>
          <a:p>
            <a:r>
              <a:rPr lang="en-US" dirty="0">
                <a:effectLst>
                  <a:outerShdw blurRad="38100" dist="38100" dir="2700000" algn="tl">
                    <a:srgbClr val="000000">
                      <a:alpha val="43137"/>
                    </a:srgbClr>
                  </a:outerShdw>
                </a:effectLst>
              </a:rPr>
              <a:t>Physical application to Israel in the restoration.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Isaiah 44:23ff</a:t>
            </a:r>
          </a:p>
          <a:p>
            <a:r>
              <a:rPr lang="en-US" dirty="0">
                <a:effectLst>
                  <a:outerShdw blurRad="38100" dist="38100" dir="2700000" algn="tl">
                    <a:srgbClr val="000000">
                      <a:alpha val="43137"/>
                    </a:srgbClr>
                  </a:outerShdw>
                </a:effectLst>
              </a:rPr>
              <a:t>Now make the spiritual application:</a:t>
            </a:r>
          </a:p>
          <a:p>
            <a:pPr lvl="1"/>
            <a:r>
              <a:rPr lang="en-US" dirty="0">
                <a:effectLst>
                  <a:outerShdw blurRad="38100" dist="38100" dir="2700000" algn="tl">
                    <a:srgbClr val="000000">
                      <a:alpha val="43137"/>
                    </a:srgbClr>
                  </a:outerShdw>
                </a:effectLst>
              </a:rPr>
              <a:t>Let us remember, it is God’s goodness (not man’s) which provides mercy and forgiveness. </a:t>
            </a:r>
            <a:r>
              <a:rPr lang="en-US" i="1" dirty="0">
                <a:effectLst>
                  <a:outerShdw blurRad="38100" dist="38100" dir="2700000" algn="tl">
                    <a:srgbClr val="000000">
                      <a:alpha val="43137"/>
                    </a:srgbClr>
                  </a:outerShdw>
                </a:effectLst>
              </a:rPr>
              <a:t>“But God commendeth his own love toward us, in that, while we were yet sinners, Christ died for us”</a:t>
            </a:r>
            <a:r>
              <a:rPr lang="en-US" dirty="0">
                <a:effectLst>
                  <a:outerShdw blurRad="38100" dist="38100" dir="2700000" algn="tl">
                    <a:srgbClr val="000000">
                      <a:alpha val="43137"/>
                    </a:srgbClr>
                  </a:outerShdw>
                </a:effectLst>
              </a:rPr>
              <a:t> (Romans 5:8). Why would anyone despise such goodness?!</a:t>
            </a:r>
          </a:p>
        </p:txBody>
      </p:sp>
      <p:sp>
        <p:nvSpPr>
          <p:cNvPr id="6" name="Title 1">
            <a:extLst>
              <a:ext uri="{FF2B5EF4-FFF2-40B4-BE49-F238E27FC236}">
                <a16:creationId xmlns:a16="http://schemas.microsoft.com/office/drawing/2014/main" id="{457117D1-8810-4049-99E4-68901AEBC48D}"/>
              </a:ext>
            </a:extLst>
          </p:cNvPr>
          <p:cNvSpPr>
            <a:spLocks noGrp="1"/>
          </p:cNvSpPr>
          <p:nvPr>
            <p:ph type="title"/>
          </p:nvPr>
        </p:nvSpPr>
        <p:spPr>
          <a:xfrm>
            <a:off x="122547" y="131168"/>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Tree>
    <p:extLst>
      <p:ext uri="{BB962C8B-B14F-4D97-AF65-F5344CB8AC3E}">
        <p14:creationId xmlns:p14="http://schemas.microsoft.com/office/powerpoint/2010/main" val="2290275657"/>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7993-32FF-4F61-84C1-0B8C034D6563}"/>
              </a:ext>
            </a:extLst>
          </p:cNvPr>
          <p:cNvSpPr>
            <a:spLocks noGrp="1"/>
          </p:cNvSpPr>
          <p:nvPr>
            <p:ph type="title"/>
          </p:nvPr>
        </p:nvSpPr>
        <p:spPr>
          <a:xfrm>
            <a:off x="122547" y="131168"/>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122547" y="2216952"/>
            <a:ext cx="8889477" cy="4524315"/>
          </a:xfrm>
        </p:spPr>
        <p:txBody>
          <a:bodyPr wrap="square">
            <a:spAutoFit/>
          </a:bodyPr>
          <a:lstStyle/>
          <a:p>
            <a:pPr marL="0" indent="0">
              <a:spcBef>
                <a:spcPts val="0"/>
              </a:spcBef>
              <a:buNone/>
            </a:pPr>
            <a:r>
              <a:rPr lang="en-US" sz="2800" dirty="0">
                <a:effectLst/>
              </a:rPr>
              <a:t>God’s power at work on behalf of His people. Verses 5-8</a:t>
            </a:r>
          </a:p>
          <a:p>
            <a:pPr marL="0" indent="0">
              <a:spcBef>
                <a:spcPts val="0"/>
              </a:spcBef>
              <a:buNone/>
            </a:pPr>
            <a:r>
              <a:rPr lang="en-US" sz="2800" dirty="0">
                <a:effectLst/>
              </a:rPr>
              <a:t>Psalms 65:5, </a:t>
            </a:r>
            <a:r>
              <a:rPr lang="en-US" sz="2800" i="1" dirty="0">
                <a:effectLst/>
              </a:rPr>
              <a:t>“By terrible things thou wilt answer us in righteousness, Oh God of our salvation, Thou that art the confidence of all the ends of the earth, and of them that are afar off upon the sea”</a:t>
            </a:r>
          </a:p>
          <a:p>
            <a:pPr>
              <a:spcBef>
                <a:spcPts val="0"/>
              </a:spcBef>
            </a:pPr>
            <a:r>
              <a:rPr lang="en-US" sz="2800" dirty="0">
                <a:effectLst/>
              </a:rPr>
              <a:t>NOTE: God will hear His people’s prayers (verse 2) and answer them (Isaiah 65:24; cf. Matthew 7:7-8;</a:t>
            </a:r>
            <a:br>
              <a:rPr lang="en-US" sz="2800" dirty="0">
                <a:effectLst/>
              </a:rPr>
            </a:br>
            <a:r>
              <a:rPr lang="en-US" sz="2800" dirty="0">
                <a:effectLst/>
              </a:rPr>
              <a:t>1 John 5:14-15) in righteousness (Psalms 103:6;</a:t>
            </a:r>
            <a:br>
              <a:rPr lang="en-US" sz="2800" dirty="0">
                <a:effectLst/>
              </a:rPr>
            </a:br>
            <a:r>
              <a:rPr lang="en-US" sz="2800" dirty="0">
                <a:effectLst/>
              </a:rPr>
              <a:t>Zephaniah 3:5). See also, 1 Peter 3:12</a:t>
            </a:r>
          </a:p>
          <a:p>
            <a:pPr>
              <a:spcBef>
                <a:spcPts val="0"/>
              </a:spcBef>
            </a:pPr>
            <a:r>
              <a:rPr lang="en-US" sz="2800" dirty="0">
                <a:effectLst/>
              </a:rPr>
              <a:t>All men can trust God (confidence) just as the seaman.</a:t>
            </a:r>
            <a:br>
              <a:rPr lang="en-US" sz="2800" dirty="0">
                <a:effectLst/>
              </a:rPr>
            </a:br>
            <a:r>
              <a:rPr lang="en-US" sz="2800" dirty="0">
                <a:effectLst/>
              </a:rPr>
              <a:t>cf. Psalms 107:23-30.</a:t>
            </a:r>
          </a:p>
        </p:txBody>
      </p:sp>
    </p:spTree>
    <p:extLst>
      <p:ext uri="{BB962C8B-B14F-4D97-AF65-F5344CB8AC3E}">
        <p14:creationId xmlns:p14="http://schemas.microsoft.com/office/powerpoint/2010/main" val="2330942030"/>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122547" y="2207525"/>
            <a:ext cx="8898906" cy="4385816"/>
          </a:xfrm>
        </p:spPr>
        <p:txBody>
          <a:bodyPr wrap="square">
            <a:spAutoFit/>
          </a:bodyPr>
          <a:lstStyle/>
          <a:p>
            <a:pPr marL="0" indent="0">
              <a:spcBef>
                <a:spcPts val="0"/>
              </a:spcBef>
              <a:buNone/>
            </a:pPr>
            <a:r>
              <a:rPr lang="en-US" sz="3100" dirty="0"/>
              <a:t>God’s power at work on behalf of His people.</a:t>
            </a:r>
            <a:br>
              <a:rPr lang="en-US" sz="3100" dirty="0"/>
            </a:br>
            <a:r>
              <a:rPr lang="en-US" sz="3100" dirty="0"/>
              <a:t>Verses 5-8</a:t>
            </a:r>
          </a:p>
          <a:p>
            <a:pPr marL="0" indent="0">
              <a:spcBef>
                <a:spcPts val="0"/>
              </a:spcBef>
              <a:buNone/>
            </a:pPr>
            <a:r>
              <a:rPr lang="en-US" sz="3100" dirty="0"/>
              <a:t>Psalms 65:6-7, </a:t>
            </a:r>
            <a:r>
              <a:rPr lang="en-US" sz="3100" i="1" dirty="0"/>
              <a:t>“Who by his strength setteth fast the mountains, being girded about with might; Who stilleth the </a:t>
            </a:r>
            <a:r>
              <a:rPr lang="en-US" sz="3100" i="1" u="sng" dirty="0"/>
              <a:t>roaring of the seas, the roaring of their waves, and the tumult of the peoples</a:t>
            </a:r>
            <a:r>
              <a:rPr lang="en-US" sz="3100" i="1" dirty="0"/>
              <a:t>.”</a:t>
            </a:r>
          </a:p>
          <a:p>
            <a:pPr>
              <a:spcBef>
                <a:spcPts val="0"/>
              </a:spcBef>
            </a:pPr>
            <a:r>
              <a:rPr lang="en-US" sz="3100" dirty="0"/>
              <a:t>See Psalms 93:1, 3-4</a:t>
            </a:r>
          </a:p>
          <a:p>
            <a:pPr>
              <a:spcBef>
                <a:spcPts val="0"/>
              </a:spcBef>
            </a:pPr>
            <a:r>
              <a:rPr lang="en-US" sz="3100" dirty="0"/>
              <a:t>His great power is visible to all. Romans 1:20; </a:t>
            </a:r>
            <a:br>
              <a:rPr lang="en-US" sz="3100" dirty="0"/>
            </a:br>
            <a:r>
              <a:rPr lang="en-US" sz="3100" dirty="0"/>
              <a:t>cf. Acts 14:16-17; Acts 17:26-28</a:t>
            </a:r>
          </a:p>
          <a:p>
            <a:pPr>
              <a:spcBef>
                <a:spcPts val="0"/>
              </a:spcBef>
            </a:pPr>
            <a:r>
              <a:rPr lang="en-US" sz="3100" dirty="0"/>
              <a:t>Note: Mark 4:39. cf. Psalms 107:29; Isaiah 17:12-13</a:t>
            </a:r>
          </a:p>
        </p:txBody>
      </p:sp>
      <p:sp>
        <p:nvSpPr>
          <p:cNvPr id="6" name="Title 1">
            <a:extLst>
              <a:ext uri="{FF2B5EF4-FFF2-40B4-BE49-F238E27FC236}">
                <a16:creationId xmlns:a16="http://schemas.microsoft.com/office/drawing/2014/main" id="{243D7330-A3AB-46D8-86B4-A86DE9D44D27}"/>
              </a:ext>
            </a:extLst>
          </p:cNvPr>
          <p:cNvSpPr>
            <a:spLocks noGrp="1"/>
          </p:cNvSpPr>
          <p:nvPr>
            <p:ph type="title"/>
          </p:nvPr>
        </p:nvSpPr>
        <p:spPr>
          <a:xfrm>
            <a:off x="122547" y="131168"/>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Tree>
    <p:extLst>
      <p:ext uri="{BB962C8B-B14F-4D97-AF65-F5344CB8AC3E}">
        <p14:creationId xmlns:p14="http://schemas.microsoft.com/office/powerpoint/2010/main" val="4188629761"/>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82BBE-F5A0-4865-9026-521B17803DE1}"/>
              </a:ext>
            </a:extLst>
          </p:cNvPr>
          <p:cNvSpPr>
            <a:spLocks noGrp="1"/>
          </p:cNvSpPr>
          <p:nvPr>
            <p:ph idx="1"/>
          </p:nvPr>
        </p:nvSpPr>
        <p:spPr>
          <a:xfrm>
            <a:off x="113123" y="181856"/>
            <a:ext cx="8868952" cy="6494085"/>
          </a:xfrm>
        </p:spPr>
        <p:txBody>
          <a:bodyPr>
            <a:spAutoFit/>
          </a:bodyPr>
          <a:lstStyle/>
          <a:p>
            <a:pPr marL="0" indent="0" algn="l">
              <a:spcBef>
                <a:spcPts val="0"/>
              </a:spcBef>
              <a:buNone/>
            </a:pPr>
            <a:r>
              <a:rPr lang="en-US" sz="2400" b="1" i="0" dirty="0" err="1">
                <a:effectLst/>
                <a:latin typeface="Google Sans"/>
              </a:rPr>
              <a:t>‘Til</a:t>
            </a:r>
            <a:r>
              <a:rPr lang="en-US" sz="2400" b="1" i="0" dirty="0">
                <a:effectLst/>
                <a:latin typeface="Google Sans"/>
              </a:rPr>
              <a:t> the Storm Passes By</a:t>
            </a:r>
          </a:p>
          <a:p>
            <a:pPr algn="l">
              <a:spcBef>
                <a:spcPts val="0"/>
              </a:spcBef>
            </a:pPr>
            <a:r>
              <a:rPr lang="en-US" sz="1600" b="0" i="0" u="none"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Gaither Vocal Band</a:t>
            </a:r>
            <a:endParaRPr lang="en-US" sz="1600" b="0" i="0" dirty="0">
              <a:effectLst/>
              <a:latin typeface="Roboto" panose="02000000000000000000" pitchFamily="2" charset="0"/>
            </a:endParaRPr>
          </a:p>
          <a:p>
            <a:pPr algn="l">
              <a:spcBef>
                <a:spcPts val="0"/>
              </a:spcBef>
            </a:pPr>
            <a:r>
              <a:rPr lang="en-US" sz="2000" b="0" i="0" dirty="0">
                <a:effectLst/>
                <a:latin typeface="Roboto" panose="02000000000000000000" pitchFamily="2" charset="0"/>
              </a:rPr>
              <a:t>In the dark of the midnight have I oft hid my face</a:t>
            </a:r>
            <a:br>
              <a:rPr lang="en-US" sz="2000" b="0" i="0" dirty="0">
                <a:effectLst/>
                <a:latin typeface="Roboto" panose="02000000000000000000" pitchFamily="2" charset="0"/>
              </a:rPr>
            </a:br>
            <a:r>
              <a:rPr lang="en-US" sz="2000" b="0" i="0" dirty="0">
                <a:effectLst/>
                <a:latin typeface="Roboto" panose="02000000000000000000" pitchFamily="2" charset="0"/>
              </a:rPr>
              <a:t>While the storm howls above me, and there's no hiding place</a:t>
            </a:r>
            <a:br>
              <a:rPr lang="en-US" sz="2000" b="0" i="0" dirty="0">
                <a:effectLst/>
                <a:latin typeface="Roboto" panose="02000000000000000000" pitchFamily="2" charset="0"/>
              </a:rPr>
            </a:br>
            <a:r>
              <a:rPr lang="en-US" sz="2000" b="0" i="0" dirty="0">
                <a:effectLst/>
                <a:latin typeface="Roboto" panose="02000000000000000000" pitchFamily="2" charset="0"/>
              </a:rPr>
              <a:t>'Mid the crash of the thunder, Precious Lord, hear my cry</a:t>
            </a:r>
            <a:br>
              <a:rPr lang="en-US" sz="2000" b="0" i="0" dirty="0">
                <a:effectLst/>
                <a:latin typeface="Roboto" panose="02000000000000000000" pitchFamily="2" charset="0"/>
              </a:rPr>
            </a:br>
            <a:r>
              <a:rPr lang="en-US" sz="2000" b="0" i="0" dirty="0">
                <a:effectLst/>
                <a:latin typeface="Roboto" panose="02000000000000000000" pitchFamily="2" charset="0"/>
              </a:rPr>
              <a:t>Keep me safe till the storm passes by</a:t>
            </a:r>
          </a:p>
          <a:p>
            <a:pPr algn="l">
              <a:spcBef>
                <a:spcPts val="0"/>
              </a:spcBef>
            </a:pPr>
            <a:r>
              <a:rPr lang="en-US" sz="2000" b="0" i="0" dirty="0">
                <a:effectLst/>
                <a:latin typeface="Roboto" panose="02000000000000000000" pitchFamily="2" charset="0"/>
              </a:rPr>
              <a:t>Till the storm passes over, till the thunder sounds no more</a:t>
            </a:r>
            <a:br>
              <a:rPr lang="en-US" sz="2000" b="0" i="0" dirty="0">
                <a:effectLst/>
                <a:latin typeface="Roboto" panose="02000000000000000000" pitchFamily="2" charset="0"/>
              </a:rPr>
            </a:br>
            <a:r>
              <a:rPr lang="en-US" sz="2000" b="0" i="0" dirty="0">
                <a:effectLst/>
                <a:latin typeface="Roboto" panose="02000000000000000000" pitchFamily="2" charset="0"/>
              </a:rPr>
              <a:t>Till the clouds roll forever from the sky</a:t>
            </a:r>
            <a:br>
              <a:rPr lang="en-US" sz="2000" b="0" i="0" dirty="0">
                <a:effectLst/>
                <a:latin typeface="Roboto" panose="02000000000000000000" pitchFamily="2" charset="0"/>
              </a:rPr>
            </a:br>
            <a:r>
              <a:rPr lang="en-US" sz="2000" b="0" i="0" dirty="0">
                <a:effectLst/>
                <a:latin typeface="Roboto" panose="02000000000000000000" pitchFamily="2" charset="0"/>
              </a:rPr>
              <a:t>Hold me fast, let me stand in the hollow of Thy hand</a:t>
            </a:r>
            <a:br>
              <a:rPr lang="en-US" sz="2000" b="0" i="0" dirty="0">
                <a:effectLst/>
                <a:latin typeface="Roboto" panose="02000000000000000000" pitchFamily="2" charset="0"/>
              </a:rPr>
            </a:br>
            <a:r>
              <a:rPr lang="en-US" sz="2000" b="0" i="0" dirty="0">
                <a:effectLst/>
                <a:latin typeface="Roboto" panose="02000000000000000000" pitchFamily="2" charset="0"/>
              </a:rPr>
              <a:t>Keep me safe till the storm passes by</a:t>
            </a:r>
          </a:p>
          <a:p>
            <a:pPr algn="l">
              <a:spcBef>
                <a:spcPts val="0"/>
              </a:spcBef>
            </a:pPr>
            <a:r>
              <a:rPr lang="en-US" sz="2000" b="0" i="0" dirty="0">
                <a:effectLst/>
                <a:latin typeface="Roboto" panose="02000000000000000000" pitchFamily="2" charset="0"/>
              </a:rPr>
              <a:t>Many times Satan whispered</a:t>
            </a:r>
            <a:br>
              <a:rPr lang="en-US" sz="2000" b="0" i="0" dirty="0">
                <a:effectLst/>
                <a:latin typeface="Roboto" panose="02000000000000000000" pitchFamily="2" charset="0"/>
              </a:rPr>
            </a:br>
            <a:r>
              <a:rPr lang="en-US" sz="2000" b="0" i="0" dirty="0">
                <a:effectLst/>
                <a:latin typeface="Roboto" panose="02000000000000000000" pitchFamily="2" charset="0"/>
              </a:rPr>
              <a:t>There is no use to try</a:t>
            </a:r>
            <a:br>
              <a:rPr lang="en-US" sz="2000" b="0" i="0" dirty="0">
                <a:effectLst/>
                <a:latin typeface="Roboto" panose="02000000000000000000" pitchFamily="2" charset="0"/>
              </a:rPr>
            </a:br>
            <a:r>
              <a:rPr lang="en-US" sz="2000" b="0" i="0" dirty="0">
                <a:effectLst/>
                <a:latin typeface="Roboto" panose="02000000000000000000" pitchFamily="2" charset="0"/>
              </a:rPr>
              <a:t>For there's no end of sorrow, there's no hope by and by</a:t>
            </a:r>
            <a:br>
              <a:rPr lang="en-US" sz="2000" b="0" i="0" dirty="0">
                <a:effectLst/>
                <a:latin typeface="Roboto" panose="02000000000000000000" pitchFamily="2" charset="0"/>
              </a:rPr>
            </a:br>
            <a:r>
              <a:rPr lang="en-US" sz="2000" b="0" i="0" dirty="0">
                <a:effectLst/>
                <a:latin typeface="Roboto" panose="02000000000000000000" pitchFamily="2" charset="0"/>
              </a:rPr>
              <a:t>But I know Thou art with me, and tomorrow I'll rise</a:t>
            </a:r>
            <a:br>
              <a:rPr lang="en-US" sz="2000" b="0" i="0" dirty="0">
                <a:effectLst/>
                <a:latin typeface="Roboto" panose="02000000000000000000" pitchFamily="2" charset="0"/>
              </a:rPr>
            </a:br>
            <a:r>
              <a:rPr lang="en-US" sz="2000" b="0" i="0" dirty="0">
                <a:effectLst/>
                <a:latin typeface="Roboto" panose="02000000000000000000" pitchFamily="2" charset="0"/>
              </a:rPr>
              <a:t>Where the storms never darken the skies</a:t>
            </a:r>
          </a:p>
          <a:p>
            <a:pPr algn="l">
              <a:spcBef>
                <a:spcPts val="0"/>
              </a:spcBef>
            </a:pPr>
            <a:r>
              <a:rPr lang="en-US" sz="2000" b="0" i="0" dirty="0">
                <a:effectLst/>
                <a:latin typeface="Roboto" panose="02000000000000000000" pitchFamily="2" charset="0"/>
              </a:rPr>
              <a:t>Till the storm passes over, till the thunder sounds no more</a:t>
            </a:r>
            <a:br>
              <a:rPr lang="en-US" sz="2000" b="0" i="0" dirty="0">
                <a:effectLst/>
                <a:latin typeface="Roboto" panose="02000000000000000000" pitchFamily="2" charset="0"/>
              </a:rPr>
            </a:br>
            <a:r>
              <a:rPr lang="en-US" sz="2000" b="0" i="0" dirty="0">
                <a:effectLst/>
                <a:latin typeface="Roboto" panose="02000000000000000000" pitchFamily="2" charset="0"/>
              </a:rPr>
              <a:t>Till the clouds roll forever from the sky</a:t>
            </a:r>
            <a:br>
              <a:rPr lang="en-US" sz="2000" b="0" i="0" dirty="0">
                <a:effectLst/>
                <a:latin typeface="Roboto" panose="02000000000000000000" pitchFamily="2" charset="0"/>
              </a:rPr>
            </a:br>
            <a:r>
              <a:rPr lang="en-US" sz="2000" b="0" i="0" dirty="0">
                <a:effectLst/>
                <a:latin typeface="Roboto" panose="02000000000000000000" pitchFamily="2" charset="0"/>
              </a:rPr>
              <a:t>Hold me fast, let me stand in the hollow of Thy hand</a:t>
            </a:r>
            <a:br>
              <a:rPr lang="en-US" sz="2000" b="0" i="0" dirty="0">
                <a:effectLst/>
                <a:latin typeface="Roboto" panose="02000000000000000000" pitchFamily="2" charset="0"/>
              </a:rPr>
            </a:br>
            <a:r>
              <a:rPr lang="en-US" sz="2000" b="0" i="0" dirty="0">
                <a:effectLst/>
                <a:latin typeface="Roboto" panose="02000000000000000000" pitchFamily="2" charset="0"/>
              </a:rPr>
              <a:t>Keep me safe till the storm passes by</a:t>
            </a:r>
          </a:p>
          <a:p>
            <a:pPr algn="l">
              <a:spcBef>
                <a:spcPts val="0"/>
              </a:spcBef>
            </a:pPr>
            <a:r>
              <a:rPr lang="en-US" sz="1600" b="0" i="0" dirty="0">
                <a:effectLst/>
                <a:latin typeface="Roboto" panose="02000000000000000000" pitchFamily="2" charset="0"/>
              </a:rPr>
              <a:t>Source: </a:t>
            </a:r>
            <a:r>
              <a:rPr lang="en-US" sz="1600" b="0" i="0" u="sng" dirty="0" err="1">
                <a:effectLst/>
                <a:latin typeface="Roboto" panose="02000000000000000000" pitchFamily="2" charset="0"/>
                <a:hlinkClick r:id="rId3">
                  <a:extLst>
                    <a:ext uri="{A12FA001-AC4F-418D-AE19-62706E023703}">
                      <ahyp:hlinkClr xmlns:ahyp="http://schemas.microsoft.com/office/drawing/2018/hyperlinkcolor" val="tx"/>
                    </a:ext>
                  </a:extLst>
                </a:hlinkClick>
              </a:rPr>
              <a:t>Musixmatch</a:t>
            </a:r>
            <a:endParaRPr lang="en-US" sz="1600" b="0" i="0" dirty="0">
              <a:effectLst/>
              <a:latin typeface="Roboto" panose="02000000000000000000" pitchFamily="2" charset="0"/>
            </a:endParaRPr>
          </a:p>
          <a:p>
            <a:pPr algn="l">
              <a:spcBef>
                <a:spcPts val="0"/>
              </a:spcBef>
            </a:pPr>
            <a:r>
              <a:rPr lang="en-US" sz="1600" b="0" i="0" dirty="0">
                <a:effectLst/>
                <a:latin typeface="Roboto" panose="02000000000000000000" pitchFamily="2" charset="0"/>
              </a:rPr>
              <a:t>Songwriters: Thomas </a:t>
            </a:r>
            <a:r>
              <a:rPr lang="en-US" sz="1600" b="0" i="0" dirty="0" err="1">
                <a:effectLst/>
                <a:latin typeface="Roboto" panose="02000000000000000000" pitchFamily="2" charset="0"/>
              </a:rPr>
              <a:t>Mosie</a:t>
            </a:r>
            <a:r>
              <a:rPr lang="en-US" sz="1600" b="0" i="0" dirty="0">
                <a:effectLst/>
                <a:latin typeface="Roboto" panose="02000000000000000000" pitchFamily="2" charset="0"/>
              </a:rPr>
              <a:t> Lister</a:t>
            </a:r>
          </a:p>
        </p:txBody>
      </p:sp>
    </p:spTree>
    <p:extLst>
      <p:ext uri="{BB962C8B-B14F-4D97-AF65-F5344CB8AC3E}">
        <p14:creationId xmlns:p14="http://schemas.microsoft.com/office/powerpoint/2010/main" val="151011443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122547" y="2141536"/>
            <a:ext cx="8898906" cy="4228850"/>
          </a:xfrm>
        </p:spPr>
        <p:txBody>
          <a:bodyPr wrap="square">
            <a:spAutoFit/>
          </a:bodyPr>
          <a:lstStyle/>
          <a:p>
            <a:pPr marL="0" indent="0">
              <a:buNone/>
            </a:pPr>
            <a:r>
              <a:rPr lang="en-US" dirty="0"/>
              <a:t>God’s power at work on behalf of His people.</a:t>
            </a:r>
            <a:br>
              <a:rPr lang="en-US" dirty="0"/>
            </a:br>
            <a:r>
              <a:rPr lang="en-US" dirty="0"/>
              <a:t>Verses 5-8</a:t>
            </a:r>
          </a:p>
          <a:p>
            <a:pPr marL="0" indent="0">
              <a:buNone/>
            </a:pPr>
            <a:r>
              <a:rPr lang="en-US" dirty="0"/>
              <a:t>Psalms 65:8, </a:t>
            </a:r>
            <a:r>
              <a:rPr lang="en-US" i="1" dirty="0"/>
              <a:t>“They also that dwell in the uttermost parts are afraid at thy tokens: Thou makest the outgoings of the morning and evening to rejoice.”</a:t>
            </a:r>
          </a:p>
          <a:p>
            <a:r>
              <a:rPr lang="en-US" dirty="0"/>
              <a:t>Somewhat a repeat of verse 5. The manifest tokens (signs) of God make all to tremble and rejoice at His power. (cf. Psalms 66:5-6; 89:12; 98:4).</a:t>
            </a:r>
          </a:p>
        </p:txBody>
      </p:sp>
      <p:sp>
        <p:nvSpPr>
          <p:cNvPr id="6" name="Title 1">
            <a:extLst>
              <a:ext uri="{FF2B5EF4-FFF2-40B4-BE49-F238E27FC236}">
                <a16:creationId xmlns:a16="http://schemas.microsoft.com/office/drawing/2014/main" id="{8EEF29A2-DE7D-46A7-A3C5-B1B7A1DD1ED2}"/>
              </a:ext>
            </a:extLst>
          </p:cNvPr>
          <p:cNvSpPr>
            <a:spLocks noGrp="1"/>
          </p:cNvSpPr>
          <p:nvPr>
            <p:ph type="title"/>
          </p:nvPr>
        </p:nvSpPr>
        <p:spPr>
          <a:xfrm>
            <a:off x="122547" y="131168"/>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Tree>
    <p:extLst>
      <p:ext uri="{BB962C8B-B14F-4D97-AF65-F5344CB8AC3E}">
        <p14:creationId xmlns:p14="http://schemas.microsoft.com/office/powerpoint/2010/main" val="369086557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122547" y="1981277"/>
            <a:ext cx="8898906" cy="4862870"/>
          </a:xfrm>
        </p:spPr>
        <p:txBody>
          <a:bodyPr wrap="square">
            <a:spAutoFit/>
          </a:bodyPr>
          <a:lstStyle/>
          <a:p>
            <a:pPr marL="0" indent="0">
              <a:spcBef>
                <a:spcPts val="0"/>
              </a:spcBef>
              <a:buNone/>
            </a:pPr>
            <a:r>
              <a:rPr lang="en-US" sz="3100" dirty="0"/>
              <a:t>God’s provisions for His people. Verses 9-13</a:t>
            </a:r>
          </a:p>
          <a:p>
            <a:pPr marL="0" indent="0">
              <a:spcBef>
                <a:spcPts val="0"/>
              </a:spcBef>
              <a:buNone/>
            </a:pPr>
            <a:r>
              <a:rPr lang="en-US" sz="3100" dirty="0"/>
              <a:t>Psalms 65:9, </a:t>
            </a:r>
            <a:r>
              <a:rPr lang="en-US" sz="3100" i="1" dirty="0"/>
              <a:t>“Thou visitest the earth, and waterest it, Thou greatly enrichest it; the river of God is full of water: Thou providest them grain, when thou hast so prepared the earth.”</a:t>
            </a:r>
          </a:p>
          <a:p>
            <a:pPr>
              <a:spcBef>
                <a:spcPts val="0"/>
              </a:spcBef>
            </a:pPr>
            <a:r>
              <a:rPr lang="en-US" sz="3100" dirty="0"/>
              <a:t>God in His great wisdom attends to all the needs of the earth; surveys the condition of things; arranges for the welfare of the world which He has made; and supplies the needs of those whom He has created to dwell upon it. Acts 14:15-17; cf. Ezekiel 34:26-27 … Evidence that HE is God!</a:t>
            </a:r>
          </a:p>
        </p:txBody>
      </p:sp>
      <p:sp>
        <p:nvSpPr>
          <p:cNvPr id="6" name="Title 1">
            <a:extLst>
              <a:ext uri="{FF2B5EF4-FFF2-40B4-BE49-F238E27FC236}">
                <a16:creationId xmlns:a16="http://schemas.microsoft.com/office/drawing/2014/main" id="{5DE9CCB3-A78A-4C48-9B13-FF1720D11CA8}"/>
              </a:ext>
            </a:extLst>
          </p:cNvPr>
          <p:cNvSpPr>
            <a:spLocks noGrp="1"/>
          </p:cNvSpPr>
          <p:nvPr>
            <p:ph type="title"/>
          </p:nvPr>
        </p:nvSpPr>
        <p:spPr>
          <a:xfrm>
            <a:off x="122547" y="131168"/>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Tree>
    <p:extLst>
      <p:ext uri="{BB962C8B-B14F-4D97-AF65-F5344CB8AC3E}">
        <p14:creationId xmlns:p14="http://schemas.microsoft.com/office/powerpoint/2010/main" val="180206241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122547" y="2141536"/>
            <a:ext cx="8898906" cy="4493538"/>
          </a:xfrm>
        </p:spPr>
        <p:txBody>
          <a:bodyPr wrap="square">
            <a:spAutoFit/>
          </a:bodyPr>
          <a:lstStyle/>
          <a:p>
            <a:pPr marL="0" indent="0">
              <a:spcBef>
                <a:spcPts val="0"/>
              </a:spcBef>
              <a:buNone/>
            </a:pPr>
            <a:r>
              <a:rPr lang="en-US" sz="2600" dirty="0">
                <a:effectLst>
                  <a:outerShdw blurRad="38100" dist="38100" dir="2700000" algn="tl">
                    <a:srgbClr val="000000">
                      <a:alpha val="43137"/>
                    </a:srgbClr>
                  </a:outerShdw>
                </a:effectLst>
              </a:rPr>
              <a:t>God’s provisions for His people. Verses 9-13</a:t>
            </a:r>
          </a:p>
          <a:p>
            <a:pPr marL="0" indent="0">
              <a:spcBef>
                <a:spcPts val="0"/>
              </a:spcBef>
              <a:buNone/>
            </a:pPr>
            <a:r>
              <a:rPr lang="en-US" sz="2600" dirty="0">
                <a:effectLst>
                  <a:outerShdw blurRad="38100" dist="38100" dir="2700000" algn="tl">
                    <a:srgbClr val="000000">
                      <a:alpha val="43137"/>
                    </a:srgbClr>
                  </a:outerShdw>
                </a:effectLst>
              </a:rPr>
              <a:t>Psalms 65:10, </a:t>
            </a:r>
            <a:r>
              <a:rPr lang="en-US" sz="2600" i="1" dirty="0">
                <a:effectLst>
                  <a:outerShdw blurRad="38100" dist="38100" dir="2700000" algn="tl">
                    <a:srgbClr val="000000">
                      <a:alpha val="43137"/>
                    </a:srgbClr>
                  </a:outerShdw>
                </a:effectLst>
              </a:rPr>
              <a:t>“Thou waterest its furrows abundantly; Thou settlest the ridges thereof: Thou makest it soft with showers; Thou blessest the springing thereof.”</a:t>
            </a:r>
          </a:p>
          <a:p>
            <a:pPr>
              <a:spcBef>
                <a:spcPts val="0"/>
              </a:spcBef>
            </a:pPr>
            <a:r>
              <a:rPr lang="en-US" sz="2600" dirty="0">
                <a:effectLst>
                  <a:outerShdw blurRad="38100" dist="38100" dir="2700000" algn="tl">
                    <a:srgbClr val="000000">
                      <a:alpha val="43137"/>
                    </a:srgbClr>
                  </a:outerShdw>
                </a:effectLst>
              </a:rPr>
              <a:t>As God supplies abundant rain to supply our needs, He likewise supplies our spiritual needs in abundance. </a:t>
            </a:r>
          </a:p>
          <a:p>
            <a:pPr>
              <a:spcBef>
                <a:spcPts val="0"/>
              </a:spcBef>
            </a:pPr>
            <a:r>
              <a:rPr lang="en-US" sz="2600" dirty="0">
                <a:effectLst>
                  <a:outerShdw blurRad="38100" dist="38100" dir="2700000" algn="tl">
                    <a:srgbClr val="000000">
                      <a:alpha val="43137"/>
                    </a:srgbClr>
                  </a:outerShdw>
                </a:effectLst>
              </a:rPr>
              <a:t>Isaiah 55:10-11, </a:t>
            </a:r>
            <a:r>
              <a:rPr lang="en-US" sz="2600" i="1" dirty="0">
                <a:effectLst>
                  <a:outerShdw blurRad="38100" dist="38100" dir="2700000" algn="tl">
                    <a:srgbClr val="000000">
                      <a:alpha val="43137"/>
                    </a:srgbClr>
                  </a:outerShdw>
                </a:effectLst>
              </a:rPr>
              <a:t>“For as the rain cometh down and the snow from heaven, and returneth not thither, but watereth the earth, and maketh it bring forth and bud, and giveth seed to the sower and bread to the eater; so shall my word be that goeth forth out of my mouth: it shall not return unto me void, but it shall accomplish that which I please, and it shall prosper in the thing whereto I sent it.”</a:t>
            </a:r>
            <a:r>
              <a:rPr lang="en-US" sz="2600" dirty="0">
                <a:effectLst>
                  <a:outerShdw blurRad="38100" dist="38100" dir="2700000" algn="tl">
                    <a:srgbClr val="000000">
                      <a:alpha val="43137"/>
                    </a:srgbClr>
                  </a:outerShdw>
                </a:effectLst>
              </a:rPr>
              <a:t> (Isaiah 55:7; John 10:10)</a:t>
            </a:r>
          </a:p>
        </p:txBody>
      </p:sp>
      <p:sp>
        <p:nvSpPr>
          <p:cNvPr id="6" name="Title 1">
            <a:extLst>
              <a:ext uri="{FF2B5EF4-FFF2-40B4-BE49-F238E27FC236}">
                <a16:creationId xmlns:a16="http://schemas.microsoft.com/office/drawing/2014/main" id="{29B0EABA-A467-4CDF-861A-F81222D6F75C}"/>
              </a:ext>
            </a:extLst>
          </p:cNvPr>
          <p:cNvSpPr>
            <a:spLocks noGrp="1"/>
          </p:cNvSpPr>
          <p:nvPr>
            <p:ph type="title"/>
          </p:nvPr>
        </p:nvSpPr>
        <p:spPr>
          <a:xfrm>
            <a:off x="122547" y="131168"/>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Tree>
    <p:extLst>
      <p:ext uri="{BB962C8B-B14F-4D97-AF65-F5344CB8AC3E}">
        <p14:creationId xmlns:p14="http://schemas.microsoft.com/office/powerpoint/2010/main" val="4028871500"/>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509046" y="2141536"/>
            <a:ext cx="8168915" cy="3243965"/>
          </a:xfrm>
        </p:spPr>
        <p:txBody>
          <a:bodyPr wrap="square">
            <a:spAutoFit/>
          </a:bodyPr>
          <a:lstStyle/>
          <a:p>
            <a:pPr marL="0" indent="0">
              <a:buNone/>
            </a:pPr>
            <a:r>
              <a:rPr lang="en-US" dirty="0"/>
              <a:t>God’s provisions for His people. Verses 9-13</a:t>
            </a:r>
          </a:p>
          <a:p>
            <a:pPr marL="0" indent="0">
              <a:buNone/>
            </a:pPr>
            <a:r>
              <a:rPr lang="en-US" dirty="0"/>
              <a:t>Psalms 65:11, </a:t>
            </a:r>
            <a:r>
              <a:rPr lang="en-US" i="1" dirty="0"/>
              <a:t>“Thou crownest the year with thy goodness; and thy paths drop fatness.”</a:t>
            </a:r>
          </a:p>
          <a:p>
            <a:r>
              <a:rPr lang="en-US" dirty="0"/>
              <a:t>The fact that he </a:t>
            </a:r>
            <a:r>
              <a:rPr lang="en-US" i="1" dirty="0"/>
              <a:t>“sendeth rain on the just and the unjust”</a:t>
            </a:r>
            <a:r>
              <a:rPr lang="en-US" dirty="0"/>
              <a:t> is evidence of God’s love for even those who hate Him (Matthew 5:44-45; cf. Luke 6:35).</a:t>
            </a:r>
          </a:p>
        </p:txBody>
      </p:sp>
      <p:sp>
        <p:nvSpPr>
          <p:cNvPr id="6" name="Title 1">
            <a:extLst>
              <a:ext uri="{FF2B5EF4-FFF2-40B4-BE49-F238E27FC236}">
                <a16:creationId xmlns:a16="http://schemas.microsoft.com/office/drawing/2014/main" id="{82338987-587F-47A4-A145-D01C8DFF3E26}"/>
              </a:ext>
            </a:extLst>
          </p:cNvPr>
          <p:cNvSpPr>
            <a:spLocks noGrp="1"/>
          </p:cNvSpPr>
          <p:nvPr>
            <p:ph type="title"/>
          </p:nvPr>
        </p:nvSpPr>
        <p:spPr>
          <a:xfrm>
            <a:off x="122547" y="131168"/>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Tree>
    <p:extLst>
      <p:ext uri="{BB962C8B-B14F-4D97-AF65-F5344CB8AC3E}">
        <p14:creationId xmlns:p14="http://schemas.microsoft.com/office/powerpoint/2010/main" val="312110466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5EC5D-9CEC-471F-9A35-3C05BB236F47}"/>
              </a:ext>
            </a:extLst>
          </p:cNvPr>
          <p:cNvSpPr>
            <a:spLocks noGrp="1"/>
          </p:cNvSpPr>
          <p:nvPr>
            <p:ph idx="1"/>
          </p:nvPr>
        </p:nvSpPr>
        <p:spPr>
          <a:xfrm>
            <a:off x="361951" y="1922974"/>
            <a:ext cx="8582024" cy="1668149"/>
          </a:xfrm>
        </p:spPr>
        <p:txBody>
          <a:bodyPr>
            <a:spAutoFit/>
          </a:bodyPr>
          <a:lstStyle/>
          <a:p>
            <a:pPr marL="0" indent="0">
              <a:buNone/>
            </a:pPr>
            <a:r>
              <a:rPr lang="en-US" dirty="0"/>
              <a:t>God’s provisions for His people. Verses 9-13</a:t>
            </a:r>
          </a:p>
          <a:p>
            <a:pPr marL="0" indent="0">
              <a:buNone/>
            </a:pPr>
            <a:r>
              <a:rPr lang="en-US" dirty="0"/>
              <a:t>Psalms 65:12, </a:t>
            </a:r>
            <a:r>
              <a:rPr lang="en-US" i="1" dirty="0"/>
              <a:t>“They drop upon the pastures of the wilderness; and the hills are girded with joy.”</a:t>
            </a:r>
            <a:r>
              <a:rPr lang="en-US" dirty="0"/>
              <a:t> cf. Psalms 23</a:t>
            </a:r>
          </a:p>
        </p:txBody>
      </p:sp>
      <p:pic>
        <p:nvPicPr>
          <p:cNvPr id="4" name="Picture 3">
            <a:extLst>
              <a:ext uri="{FF2B5EF4-FFF2-40B4-BE49-F238E27FC236}">
                <a16:creationId xmlns:a16="http://schemas.microsoft.com/office/drawing/2014/main" id="{647B7B0D-06F3-4238-95A9-03EBA0116B6A}"/>
              </a:ext>
            </a:extLst>
          </p:cNvPr>
          <p:cNvPicPr>
            <a:picLocks noChangeAspect="1"/>
          </p:cNvPicPr>
          <p:nvPr/>
        </p:nvPicPr>
        <p:blipFill>
          <a:blip r:embed="rId2"/>
          <a:stretch>
            <a:fillRect/>
          </a:stretch>
        </p:blipFill>
        <p:spPr>
          <a:xfrm>
            <a:off x="2" y="3529012"/>
            <a:ext cx="4314825" cy="3328988"/>
          </a:xfrm>
          <a:prstGeom prst="rect">
            <a:avLst/>
          </a:prstGeom>
        </p:spPr>
      </p:pic>
      <p:pic>
        <p:nvPicPr>
          <p:cNvPr id="5" name="Picture 4">
            <a:extLst>
              <a:ext uri="{FF2B5EF4-FFF2-40B4-BE49-F238E27FC236}">
                <a16:creationId xmlns:a16="http://schemas.microsoft.com/office/drawing/2014/main" id="{1E62BDC1-75A1-42C3-9CDE-1B1E16117252}"/>
              </a:ext>
            </a:extLst>
          </p:cNvPr>
          <p:cNvPicPr>
            <a:picLocks noChangeAspect="1"/>
          </p:cNvPicPr>
          <p:nvPr/>
        </p:nvPicPr>
        <p:blipFill>
          <a:blip r:embed="rId3"/>
          <a:stretch>
            <a:fillRect/>
          </a:stretch>
        </p:blipFill>
        <p:spPr>
          <a:xfrm>
            <a:off x="4829176" y="3529012"/>
            <a:ext cx="4314825" cy="3255962"/>
          </a:xfrm>
          <a:prstGeom prst="rect">
            <a:avLst/>
          </a:prstGeom>
        </p:spPr>
      </p:pic>
      <p:sp>
        <p:nvSpPr>
          <p:cNvPr id="8" name="Title 1">
            <a:extLst>
              <a:ext uri="{FF2B5EF4-FFF2-40B4-BE49-F238E27FC236}">
                <a16:creationId xmlns:a16="http://schemas.microsoft.com/office/drawing/2014/main" id="{F61D58A8-8A89-4DB8-9ACA-A4EBCF7F8756}"/>
              </a:ext>
            </a:extLst>
          </p:cNvPr>
          <p:cNvSpPr>
            <a:spLocks noGrp="1"/>
          </p:cNvSpPr>
          <p:nvPr>
            <p:ph type="title"/>
          </p:nvPr>
        </p:nvSpPr>
        <p:spPr>
          <a:xfrm>
            <a:off x="122547" y="131168"/>
            <a:ext cx="8898906" cy="1938992"/>
          </a:xfrm>
        </p:spPr>
        <p:txBody>
          <a:bodyPr wrap="square">
            <a:spAutoFit/>
          </a:bodyPr>
          <a:lstStyle/>
          <a:p>
            <a:r>
              <a:rPr lang="en-US" sz="4000" dirty="0">
                <a:solidFill>
                  <a:schemeClr val="tx1"/>
                </a:solidFill>
              </a:rPr>
              <a:t>Psalms 65 </a:t>
            </a:r>
            <a:br>
              <a:rPr lang="en-US" sz="4000" dirty="0">
                <a:solidFill>
                  <a:schemeClr val="tx1"/>
                </a:solidFill>
              </a:rPr>
            </a:br>
            <a:r>
              <a:rPr lang="en-US" sz="4000" dirty="0">
                <a:solidFill>
                  <a:schemeClr val="tx1"/>
                </a:solidFill>
              </a:rPr>
              <a:t>Praise And Thanksgiving For God’s Abundant Favor To Earth And Man</a:t>
            </a:r>
          </a:p>
        </p:txBody>
      </p:sp>
    </p:spTree>
    <p:extLst>
      <p:ext uri="{BB962C8B-B14F-4D97-AF65-F5344CB8AC3E}">
        <p14:creationId xmlns:p14="http://schemas.microsoft.com/office/powerpoint/2010/main" val="3065151891"/>
      </p:ext>
    </p:extLst>
  </p:cSld>
  <p:clrMapOvr>
    <a:masterClrMapping/>
  </p:clrMapOvr>
  <p:transition spd="slow">
    <p:fade thruBlk="1"/>
  </p:transition>
</p:sld>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1452</TotalTime>
  <Words>1141</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Garamond</vt:lpstr>
      <vt:lpstr>Google Sans</vt:lpstr>
      <vt:lpstr>Roboto</vt:lpstr>
      <vt:lpstr>Times New Roman</vt:lpstr>
      <vt:lpstr>Wingdings</vt:lpstr>
      <vt:lpstr>Theme1</vt:lpstr>
      <vt:lpstr>Studying the Psalms “Psalms of Praise”  Psalms 65 (continued)</vt:lpstr>
      <vt:lpstr>Psalms 65  Praise And Thanksgiving For God’s Abundant Favor To Earth And Man</vt:lpstr>
      <vt:lpstr>Psalms 65  Praise And Thanksgiving For God’s Abundant Favor To Earth And Man</vt:lpstr>
      <vt:lpstr>PowerPoint Presentation</vt:lpstr>
      <vt:lpstr>Psalms 65  Praise And Thanksgiving For God’s Abundant Favor To Earth And Man</vt:lpstr>
      <vt:lpstr>Psalms 65  Praise And Thanksgiving For God’s Abundant Favor To Earth And Man</vt:lpstr>
      <vt:lpstr>Psalms 65  Praise And Thanksgiving For God’s Abundant Favor To Earth And Man</vt:lpstr>
      <vt:lpstr>Psalms 65  Praise And Thanksgiving For God’s Abundant Favor To Earth And Man</vt:lpstr>
      <vt:lpstr>Psalms 65  Praise And Thanksgiving For God’s Abundant Favor To Earth And Man</vt:lpstr>
      <vt:lpstr>Psalms 65  Praise And Thanksgiving For God’s Abundant Favor To Earth And Man</vt:lpstr>
      <vt:lpstr>Psalms 65  Praise And Thanksgiving For God’s Abundant Favor To Earth And Man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Psalms (3-27-22)</dc:title>
  <dc:creator>Micky Galloway</dc:creator>
  <cp:lastModifiedBy>Richard Lidh</cp:lastModifiedBy>
  <cp:revision>22</cp:revision>
  <cp:lastPrinted>2022-04-02T17:44:42Z</cp:lastPrinted>
  <dcterms:created xsi:type="dcterms:W3CDTF">2022-03-13T02:27:22Z</dcterms:created>
  <dcterms:modified xsi:type="dcterms:W3CDTF">2022-04-02T17:45:06Z</dcterms:modified>
</cp:coreProperties>
</file>